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orsiva" panose="020B060402020202020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A70ABF-F0A8-4ECB-AE90-5182AF5145F3}">
  <a:tblStyle styleId="{56A70ABF-F0A8-4ECB-AE90-5182AF5145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54e90202c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b54e90202c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b54e90202c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b54e90202c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b54e90202c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b54e90202c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b54e90202c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b54e90202c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b54e90202c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b54e90202c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b54e90202c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b54e90202c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b8300f325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b8300f325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8300f325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b8300f325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matrix-mathematics" TargetMode="External"/><Relationship Id="rId7" Type="http://schemas.openxmlformats.org/officeDocument/2006/relationships/hyperlink" Target="https://www.math.utah.edu/~gustafso/s2017/2270/projects-2017/joePuglianoBrandonSehestedt/LinearAlgebra_Project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echarithm.com/homogenous-transformation-matrices-configurations-in-robotics/" TargetMode="External"/><Relationship Id="rId5" Type="http://schemas.openxmlformats.org/officeDocument/2006/relationships/hyperlink" Target="https://www.researchgate.net/publication/322337716_Application_of_Homogeneous_Transformation_Matrices_to_the_Simulation_of_VLP_Systems" TargetMode="External"/><Relationship Id="rId4" Type="http://schemas.openxmlformats.org/officeDocument/2006/relationships/hyperlink" Target="https://techmonitor.ai/what-is/what-is-a-matrix-49645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44142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Matrices &amp; Daily Applications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21390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By: Meshach Santos</a:t>
            </a:r>
            <a:endParaRPr dirty="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300" y="2201275"/>
            <a:ext cx="4063825" cy="20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14375" y="625275"/>
            <a:ext cx="1542900" cy="5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Origins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814375" y="1425525"/>
            <a:ext cx="29577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 term Matrix was introduced in 19th century England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Termed by James Sylvester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Developed by Arthur Cayley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Wrote the aspect of matrices in two papers in the 1850’s</a:t>
            </a:r>
            <a:endParaRPr sz="170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8450" y="831000"/>
            <a:ext cx="1635174" cy="24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9988" y="1147258"/>
            <a:ext cx="1274413" cy="177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1750" y="2961250"/>
            <a:ext cx="3723825" cy="20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729450" y="740225"/>
            <a:ext cx="30171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Matrices?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729450" y="1500450"/>
            <a:ext cx="3141600" cy="3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AKA Rectangular Grids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Math: Set of numbers laid out in rows &amp; columns</a:t>
            </a:r>
            <a:endParaRPr sz="19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900"/>
              <a:t>CS: A surrounding medium or structure; Environment in where something devel</a:t>
            </a:r>
            <a:r>
              <a:rPr lang="en" sz="1700"/>
              <a:t>ops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Collection of numbers or data in a single place for later use</a:t>
            </a:r>
            <a:endParaRPr sz="1700"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4450" y="882200"/>
            <a:ext cx="4968150" cy="3379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738325" y="732450"/>
            <a:ext cx="3203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Matrices break down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0" y="969975"/>
            <a:ext cx="3846000" cy="3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orsiva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a:</a:t>
            </a:r>
            <a:r>
              <a:rPr lang="en" sz="190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" sz="1900">
                <a:latin typeface="Arial"/>
                <a:ea typeface="Arial"/>
                <a:cs typeface="Arial"/>
                <a:sym typeface="Arial"/>
              </a:rPr>
              <a:t>the value of the element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34E16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34E160"/>
                </a:solidFill>
                <a:latin typeface="Arial"/>
                <a:ea typeface="Arial"/>
                <a:cs typeface="Arial"/>
                <a:sym typeface="Arial"/>
              </a:rPr>
              <a:t>GS: row number element is found</a:t>
            </a:r>
            <a:endParaRPr sz="1900">
              <a:solidFill>
                <a:srgbClr val="34E1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D7101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D71010"/>
                </a:solidFill>
                <a:latin typeface="Arial"/>
                <a:ea typeface="Arial"/>
                <a:cs typeface="Arial"/>
                <a:sym typeface="Arial"/>
              </a:rPr>
              <a:t>RS: column number element is found</a:t>
            </a:r>
            <a:endParaRPr sz="1900">
              <a:solidFill>
                <a:srgbClr val="D7101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34E16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34E160"/>
                </a:solidFill>
                <a:latin typeface="Arial"/>
                <a:ea typeface="Arial"/>
                <a:cs typeface="Arial"/>
                <a:sym typeface="Arial"/>
              </a:rPr>
              <a:t>m: mth row element is located</a:t>
            </a:r>
            <a:endParaRPr sz="1900">
              <a:solidFill>
                <a:srgbClr val="34E1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D7101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D71010"/>
                </a:solidFill>
                <a:latin typeface="Arial"/>
                <a:ea typeface="Arial"/>
                <a:cs typeface="Arial"/>
                <a:sym typeface="Arial"/>
              </a:rPr>
              <a:t>n: nth column element is located</a:t>
            </a:r>
            <a:endParaRPr sz="2000">
              <a:solidFill>
                <a:srgbClr val="D710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7650"/>
            <a:ext cx="4267200" cy="290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729600" y="722425"/>
            <a:ext cx="15219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729600" y="1482650"/>
            <a:ext cx="3842400" cy="32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Provide quick approximations of more complicated calculations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Robotics: Determines the position of objects with HTM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Encryption: Encrypt and decrypt messages with a key matrix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Finances: Helps navigate through different loan options or investment growth</a:t>
            </a:r>
            <a:endParaRPr sz="1700"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600" y="72242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6450" y="1852250"/>
            <a:ext cx="1521900" cy="15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4036" y="2961525"/>
            <a:ext cx="2910100" cy="16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3709" y="556625"/>
            <a:ext cx="1787375" cy="13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729600" y="775800"/>
            <a:ext cx="15576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Robotics</a:t>
            </a: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729600" y="1536025"/>
            <a:ext cx="3842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2035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Planes in a graph,vectors, angles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2035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HTM (</a:t>
            </a:r>
            <a:r>
              <a:rPr lang="en" sz="17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Homogeneous Transformation Matrices)</a:t>
            </a:r>
            <a:endParaRPr sz="17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20357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7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can determine the position of objects such as itself to correspond to that location</a:t>
            </a:r>
            <a:endParaRPr sz="17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20357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7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Achieves by using vectors or a frame to displace it (rotates or translates)</a:t>
            </a:r>
            <a:endParaRPr sz="17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20357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7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Ex: Roomba</a:t>
            </a:r>
            <a:endParaRPr sz="17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025" y="650725"/>
            <a:ext cx="387667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5525" y="3262581"/>
            <a:ext cx="3170926" cy="1783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729600" y="704650"/>
            <a:ext cx="1762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Encryption</a:t>
            </a:r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729600" y="1441200"/>
            <a:ext cx="3678900" cy="3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035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Hills Cyphers Method</a:t>
            </a:r>
            <a:endParaRPr sz="1700"/>
          </a:p>
          <a:p>
            <a:pPr marL="457200" lvl="0" indent="-32035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ABC’s translated to Numbers</a:t>
            </a:r>
            <a:endParaRPr sz="1700"/>
          </a:p>
          <a:p>
            <a:pPr marL="457200" lvl="0" indent="-32035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A = 0, B =1, … , Z =25</a:t>
            </a:r>
            <a:endParaRPr sz="1700"/>
          </a:p>
          <a:p>
            <a:pPr marL="457200" lvl="0" indent="-32035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Uses “key matrices”(KM) to encrypt or decrypt messages</a:t>
            </a:r>
            <a:endParaRPr sz="1700"/>
          </a:p>
          <a:p>
            <a:pPr marL="457200" lvl="0" indent="-32035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Achieves this by using the KM and the message wanting to be sent</a:t>
            </a:r>
            <a:endParaRPr sz="1700"/>
          </a:p>
          <a:p>
            <a:pPr marL="457200" lvl="0" indent="-32035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If KxK, will have K elements split</a:t>
            </a:r>
            <a:endParaRPr sz="1700"/>
          </a:p>
          <a:p>
            <a:pPr marL="457200" lvl="0" indent="-32035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Then multiply KM by the assigned number of message letter</a:t>
            </a:r>
            <a:endParaRPr sz="1700"/>
          </a:p>
          <a:p>
            <a:pPr marL="457200" lvl="0" indent="-32035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Mod26 the results due to domain (0,25)</a:t>
            </a:r>
            <a:endParaRPr sz="1700"/>
          </a:p>
          <a:p>
            <a:pPr marL="457200" lvl="0" indent="-32035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Result: UTES encrypted is VLII</a:t>
            </a:r>
            <a:endParaRPr sz="1700"/>
          </a:p>
          <a:p>
            <a:pPr marL="457200" lvl="0" indent="-32035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To reverse, use inverse * encrypted numbers</a:t>
            </a:r>
            <a:endParaRPr sz="1700"/>
          </a:p>
        </p:txBody>
      </p:sp>
      <p:graphicFrame>
        <p:nvGraphicFramePr>
          <p:cNvPr id="136" name="Google Shape;136;p19"/>
          <p:cNvGraphicFramePr/>
          <p:nvPr/>
        </p:nvGraphicFramePr>
        <p:xfrm>
          <a:off x="6010150" y="1672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{56A70ABF-F0A8-4ECB-AE90-5182AF5145F3}</a:tableStyleId>
              </a:tblPr>
              <a:tblGrid>
                <a:gridCol w="4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7" name="Google Shape;137;p19"/>
          <p:cNvSpPr txBox="1"/>
          <p:nvPr/>
        </p:nvSpPr>
        <p:spPr>
          <a:xfrm>
            <a:off x="5490550" y="1869050"/>
            <a:ext cx="5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K =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5045600" y="1869050"/>
            <a:ext cx="69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(KM)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39" name="Google Shape;139;p19"/>
          <p:cNvGraphicFramePr/>
          <p:nvPr/>
        </p:nvGraphicFramePr>
        <p:xfrm>
          <a:off x="6019050" y="564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{56A70ABF-F0A8-4ECB-AE90-5182AF5145F3}</a:tableStyleId>
              </a:tblPr>
              <a:tblGrid>
                <a:gridCol w="4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0" name="Google Shape;140;p19"/>
          <p:cNvGraphicFramePr/>
          <p:nvPr/>
        </p:nvGraphicFramePr>
        <p:xfrm>
          <a:off x="6730900" y="564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{56A70ABF-F0A8-4ECB-AE90-5182AF5145F3}</a:tableStyleId>
              </a:tblPr>
              <a:tblGrid>
                <a:gridCol w="4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1" name="Google Shape;141;p19"/>
          <p:cNvSpPr txBox="1"/>
          <p:nvPr/>
        </p:nvSpPr>
        <p:spPr>
          <a:xfrm>
            <a:off x="3841000" y="8666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𝑈𝑇𝐸𝑆 = 20 19 4 18 =</a:t>
            </a:r>
            <a:endParaRPr sz="1600"/>
          </a:p>
        </p:txBody>
      </p:sp>
      <p:graphicFrame>
        <p:nvGraphicFramePr>
          <p:cNvPr id="142" name="Google Shape;142;p19"/>
          <p:cNvGraphicFramePr/>
          <p:nvPr/>
        </p:nvGraphicFramePr>
        <p:xfrm>
          <a:off x="5983375" y="2673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{56A70ABF-F0A8-4ECB-AE90-5182AF5145F3}</a:tableStyleId>
              </a:tblPr>
              <a:tblGrid>
                <a:gridCol w="4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3" name="Google Shape;143;p19"/>
          <p:cNvGraphicFramePr/>
          <p:nvPr/>
        </p:nvGraphicFramePr>
        <p:xfrm>
          <a:off x="4408400" y="2685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{56A70ABF-F0A8-4ECB-AE90-5182AF5145F3}</a:tableStyleId>
              </a:tblPr>
              <a:tblGrid>
                <a:gridCol w="4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4" name="Google Shape;144;p19"/>
          <p:cNvGraphicFramePr/>
          <p:nvPr/>
        </p:nvGraphicFramePr>
        <p:xfrm>
          <a:off x="5983375" y="3674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{56A70ABF-F0A8-4ECB-AE90-5182AF5145F3}</a:tableStyleId>
              </a:tblPr>
              <a:tblGrid>
                <a:gridCol w="4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5" name="Google Shape;145;p19"/>
          <p:cNvGraphicFramePr/>
          <p:nvPr/>
        </p:nvGraphicFramePr>
        <p:xfrm>
          <a:off x="4417250" y="3674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{56A70ABF-F0A8-4ECB-AE90-5182AF5145F3}</a:tableStyleId>
              </a:tblPr>
              <a:tblGrid>
                <a:gridCol w="4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6" name="Google Shape;146;p19"/>
          <p:cNvGraphicFramePr/>
          <p:nvPr/>
        </p:nvGraphicFramePr>
        <p:xfrm>
          <a:off x="6901150" y="2673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{56A70ABF-F0A8-4ECB-AE90-5182AF5145F3}</a:tableStyleId>
              </a:tblPr>
              <a:tblGrid>
                <a:gridCol w="4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7" name="Google Shape;147;p19"/>
          <p:cNvSpPr txBox="1"/>
          <p:nvPr/>
        </p:nvSpPr>
        <p:spPr>
          <a:xfrm>
            <a:off x="5490550" y="2892100"/>
            <a:ext cx="39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X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5485113" y="3870850"/>
            <a:ext cx="39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X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8105775" y="2869950"/>
            <a:ext cx="39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=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8111200" y="3858850"/>
            <a:ext cx="39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=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51" name="Google Shape;151;p19"/>
          <p:cNvGraphicFramePr/>
          <p:nvPr/>
        </p:nvGraphicFramePr>
        <p:xfrm>
          <a:off x="6901150" y="3662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{56A70ABF-F0A8-4ECB-AE90-5182AF5145F3}</a:tableStyleId>
              </a:tblPr>
              <a:tblGrid>
                <a:gridCol w="4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2" name="Google Shape;152;p19"/>
          <p:cNvSpPr txBox="1"/>
          <p:nvPr/>
        </p:nvSpPr>
        <p:spPr>
          <a:xfrm>
            <a:off x="4333600" y="2224950"/>
            <a:ext cx="148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Encryption: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7390525" y="3858850"/>
            <a:ext cx="86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Mod26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7390525" y="2869950"/>
            <a:ext cx="148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Mod26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55" name="Google Shape;155;p19"/>
          <p:cNvGraphicFramePr/>
          <p:nvPr/>
        </p:nvGraphicFramePr>
        <p:xfrm>
          <a:off x="8401825" y="2673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{56A70ABF-F0A8-4ECB-AE90-5182AF5145F3}</a:tableStyleId>
              </a:tblPr>
              <a:tblGrid>
                <a:gridCol w="4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6" name="Google Shape;156;p19"/>
          <p:cNvGraphicFramePr/>
          <p:nvPr/>
        </p:nvGraphicFramePr>
        <p:xfrm>
          <a:off x="8401825" y="3674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{56A70ABF-F0A8-4ECB-AE90-5182AF5145F3}</a:tableStyleId>
              </a:tblPr>
              <a:tblGrid>
                <a:gridCol w="4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7" name="Google Shape;157;p19"/>
          <p:cNvSpPr txBox="1"/>
          <p:nvPr/>
        </p:nvSpPr>
        <p:spPr>
          <a:xfrm>
            <a:off x="6472750" y="2893375"/>
            <a:ext cx="48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=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6472750" y="3870850"/>
            <a:ext cx="48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=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727650" y="758025"/>
            <a:ext cx="4941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matrices never existed?</a:t>
            </a:r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body" idx="1"/>
          </p:nvPr>
        </p:nvSpPr>
        <p:spPr>
          <a:xfrm>
            <a:off x="729450" y="1601775"/>
            <a:ext cx="38424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No neat or efficient ways to collect usable data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Simple encryption method would not been plausible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Finances would be extremely precise and very specific to order around (visual aspect is harder)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Robotics locomotive issue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 Computational data storage would take up more space and use more time to process when sending it</a:t>
            </a:r>
            <a:endParaRPr sz="1700"/>
          </a:p>
        </p:txBody>
      </p:sp>
      <p:pic>
        <p:nvPicPr>
          <p:cNvPr id="165" name="Google Shape;16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250" y="1227925"/>
            <a:ext cx="4177350" cy="311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title"/>
          </p:nvPr>
        </p:nvSpPr>
        <p:spPr>
          <a:xfrm>
            <a:off x="729450" y="775825"/>
            <a:ext cx="2029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1"/>
          </p:nvPr>
        </p:nvSpPr>
        <p:spPr>
          <a:xfrm>
            <a:off x="729450" y="1311025"/>
            <a:ext cx="76887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6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https://www.britannica.com/science/matrix-mathematics</a:t>
            </a:r>
            <a:endParaRPr sz="165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6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https://www.britannica.com/science/matrix-mathematics</a:t>
            </a:r>
            <a:endParaRPr sz="165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6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https://techmonitor.ai/what-is/what-is-a-matrix-4964527</a:t>
            </a:r>
            <a:endParaRPr sz="165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6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https://www.researchgate.net/publication/322337716_Application_of_Homogeneous_Transformation_Matrices_to_the_Simulation_of_VLP_Systems</a:t>
            </a:r>
            <a:endParaRPr sz="165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6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https://www.mecharithm.com/homogenous-transformation-matrices-configurations-in-robotics/</a:t>
            </a:r>
            <a:endParaRPr sz="165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6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https://www.math.utah.edu/~gustafso/s2017/2270/projects-2017/joePuglianoBrandonSehestedt/LinearAlgebra_Project.pdf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On-screen Show (16:9)</PresentationFormat>
  <Paragraphs>93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Raleway</vt:lpstr>
      <vt:lpstr>Arial</vt:lpstr>
      <vt:lpstr>Corsiva</vt:lpstr>
      <vt:lpstr>Lato</vt:lpstr>
      <vt:lpstr>Streamline</vt:lpstr>
      <vt:lpstr>Matrices &amp; Daily Applications</vt:lpstr>
      <vt:lpstr>Origins</vt:lpstr>
      <vt:lpstr>What are Matrices?</vt:lpstr>
      <vt:lpstr>Matrices break down</vt:lpstr>
      <vt:lpstr>Purpose</vt:lpstr>
      <vt:lpstr>Robotics</vt:lpstr>
      <vt:lpstr>Encryption</vt:lpstr>
      <vt:lpstr>What if matrices never existed?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Matrices &amp; Daily Applications</dc:title>
  <dc:creator>oct19</dc:creator>
  <cp:lastModifiedBy>oct19</cp:lastModifiedBy>
  <cp:revision>2</cp:revision>
  <dcterms:modified xsi:type="dcterms:W3CDTF">2022-12-14T01:14:54Z</dcterms:modified>
</cp:coreProperties>
</file>