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Lato" panose="020B0604020202020204" charset="0"/>
      <p:regular r:id="rId17"/>
      <p:bold r:id="rId18"/>
      <p:italic r:id="rId19"/>
      <p:boldItalic r:id="rId20"/>
    </p:embeddedFont>
    <p:embeddedFont>
      <p:font typeface="Raleway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FF79A4-BF8B-4BBB-B5E1-D94311A6D343}">
  <a:tblStyle styleId="{EBFF79A4-BF8B-4BBB-B5E1-D94311A6D34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b0e52336b2_0_4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b0e52336b2_0_4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b0e52336b2_0_4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b0e52336b2_0_4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b0e52336b2_0_4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b0e52336b2_0_4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1b0e52336b2_0_5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1b0e52336b2_0_5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b0e52336b2_0_5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b0e52336b2_0_5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b0e52336b2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b0e52336b2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b0e52336b2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b0e52336b2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1b0e52336b2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1b0e52336b2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b0e52336b2_0_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b0e52336b2_0_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b0e52336b2_0_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b0e52336b2_0_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b0e52336b2_0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1b0e52336b2_0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b0e52336b2_0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b0e52336b2_0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b0e52336b2_0_1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b0e52336b2_0_1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sz="28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11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Matrices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And Image Processing</a:t>
            </a:r>
            <a:endParaRPr/>
          </a:p>
        </p:txBody>
      </p:sp>
      <p:sp>
        <p:nvSpPr>
          <p:cNvPr id="88" name="Google Shape;88;p13"/>
          <p:cNvSpPr txBox="1"/>
          <p:nvPr/>
        </p:nvSpPr>
        <p:spPr>
          <a:xfrm>
            <a:off x="7304850" y="738000"/>
            <a:ext cx="14985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Mike Petrus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CS 131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2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RGB colors</a:t>
            </a:r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3759000" cy="6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We can represent a full color scale with matrices of red, green, and blue</a:t>
            </a:r>
            <a:endParaRPr/>
          </a:p>
        </p:txBody>
      </p:sp>
      <p:pic>
        <p:nvPicPr>
          <p:cNvPr id="194" name="Google Shape;19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32975" y="2078875"/>
            <a:ext cx="4458750" cy="133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9025" y="1724550"/>
            <a:ext cx="2131550" cy="21067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2"/>
          <p:cNvSpPr txBox="1"/>
          <p:nvPr/>
        </p:nvSpPr>
        <p:spPr>
          <a:xfrm>
            <a:off x="729450" y="2605575"/>
            <a:ext cx="43377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-GB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By assigning a value and overlapping the 3 matrices we can create new colors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7" name="Google Shape;197;p22"/>
          <p:cNvSpPr txBox="1"/>
          <p:nvPr/>
        </p:nvSpPr>
        <p:spPr>
          <a:xfrm>
            <a:off x="729450" y="3087600"/>
            <a:ext cx="4337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-GB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Each color has a value between 0 - 255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p22"/>
          <p:cNvSpPr txBox="1"/>
          <p:nvPr/>
        </p:nvSpPr>
        <p:spPr>
          <a:xfrm>
            <a:off x="729450" y="3472500"/>
            <a:ext cx="43377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</a:pPr>
            <a:r>
              <a:rPr lang="en-GB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256</a:t>
            </a:r>
            <a:r>
              <a:rPr lang="en-GB" sz="1300" baseline="30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3</a:t>
            </a:r>
            <a:r>
              <a:rPr lang="en-GB"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rPr>
              <a:t> =~ 16.7 million color combinations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9" name="Google Shape;199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30038" y="1380763"/>
            <a:ext cx="3064627" cy="3064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" name="Google Shape;204;p23"/>
          <p:cNvGraphicFramePr/>
          <p:nvPr/>
        </p:nvGraphicFramePr>
        <p:xfrm>
          <a:off x="395250" y="139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{EBFF79A4-BF8B-4BBB-B5E1-D94311A6D343}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34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lt1"/>
                          </a:solidFill>
                        </a:rPr>
                        <a:t>0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lt1"/>
                          </a:solidFill>
                        </a:rPr>
                        <a:t>0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lt1"/>
                          </a:solidFill>
                        </a:rPr>
                        <a:t>0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lt1"/>
                          </a:solidFill>
                        </a:rPr>
                        <a:t>0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lt1"/>
                          </a:solidFill>
                        </a:rPr>
                        <a:t>0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lt1"/>
                          </a:solidFill>
                        </a:rPr>
                        <a:t>0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lt1"/>
                          </a:solidFill>
                        </a:rPr>
                        <a:t>0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lt1"/>
                          </a:solidFill>
                        </a:rPr>
                        <a:t>0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lt1"/>
                          </a:solidFill>
                        </a:rPr>
                        <a:t>0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lt1"/>
                          </a:solidFill>
                        </a:rPr>
                        <a:t>0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lt1"/>
                          </a:solidFill>
                        </a:rPr>
                        <a:t>0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lt1"/>
                          </a:solidFill>
                        </a:rPr>
                        <a:t>0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lt1"/>
                          </a:solidFill>
                        </a:rPr>
                        <a:t>0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lt1"/>
                          </a:solidFill>
                        </a:rPr>
                        <a:t>0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>
                          <a:solidFill>
                            <a:schemeClr val="lt1"/>
                          </a:solidFill>
                        </a:rPr>
                        <a:t>0</a:t>
                      </a:r>
                      <a:endParaRPr sz="90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94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205" name="Google Shape;205;p23"/>
          <p:cNvGraphicFramePr/>
          <p:nvPr/>
        </p:nvGraphicFramePr>
        <p:xfrm>
          <a:off x="4951350" y="2421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{EBFF79A4-BF8B-4BBB-B5E1-D94311A6D343}</a:tableStyleId>
              </a:tblPr>
              <a:tblGrid>
                <a:gridCol w="44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1/9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1/9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1/9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1/9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1/9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1/9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1/9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1/9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/>
                        <a:t>1/9</a:t>
                      </a:r>
                      <a:endParaRPr/>
                    </a:p>
                  </a:txBody>
                  <a:tcPr marL="91425" marR="91425" marT="91425" marB="91425">
                    <a:lnL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dk2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06" name="Google Shape;206;p23"/>
          <p:cNvGraphicFramePr/>
          <p:nvPr/>
        </p:nvGraphicFramePr>
        <p:xfrm>
          <a:off x="395250" y="139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{EBFF79A4-BF8B-4BBB-B5E1-D94311A6D343}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07" name="Google Shape;207;p23"/>
          <p:cNvSpPr txBox="1"/>
          <p:nvPr/>
        </p:nvSpPr>
        <p:spPr>
          <a:xfrm>
            <a:off x="4357900" y="2777238"/>
            <a:ext cx="459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latin typeface="Lato"/>
                <a:ea typeface="Lato"/>
                <a:cs typeface="Lato"/>
                <a:sym typeface="Lato"/>
              </a:rPr>
              <a:t>X</a:t>
            </a:r>
            <a:endParaRPr sz="18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8" name="Google Shape;208;p23"/>
          <p:cNvSpPr txBox="1"/>
          <p:nvPr/>
        </p:nvSpPr>
        <p:spPr>
          <a:xfrm>
            <a:off x="5259225" y="3839150"/>
            <a:ext cx="73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Kernel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9" name="Google Shape;209;p23"/>
          <p:cNvSpPr txBox="1"/>
          <p:nvPr/>
        </p:nvSpPr>
        <p:spPr>
          <a:xfrm>
            <a:off x="6589425" y="2746288"/>
            <a:ext cx="3915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>
                <a:latin typeface="Lato"/>
                <a:ea typeface="Lato"/>
                <a:cs typeface="Lato"/>
                <a:sym typeface="Lato"/>
              </a:rPr>
              <a:t>=</a:t>
            </a:r>
            <a:endParaRPr sz="23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0" name="Google Shape;210;p23"/>
          <p:cNvSpPr txBox="1"/>
          <p:nvPr/>
        </p:nvSpPr>
        <p:spPr>
          <a:xfrm>
            <a:off x="7621125" y="2738650"/>
            <a:ext cx="843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Lato"/>
                <a:ea typeface="Lato"/>
                <a:cs typeface="Lato"/>
                <a:sym typeface="Lato"/>
              </a:rPr>
              <a:t>255</a:t>
            </a:r>
            <a:endParaRPr sz="24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" name="Google Shape;211;p23"/>
          <p:cNvSpPr txBox="1"/>
          <p:nvPr/>
        </p:nvSpPr>
        <p:spPr>
          <a:xfrm>
            <a:off x="4729300" y="1393350"/>
            <a:ext cx="41946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>
                <a:latin typeface="Raleway"/>
                <a:ea typeface="Raleway"/>
                <a:cs typeface="Raleway"/>
                <a:sym typeface="Raleway"/>
              </a:rPr>
              <a:t>Image Processing: Blur</a:t>
            </a:r>
            <a:endParaRPr sz="23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12" name="Google Shape;212;p23"/>
          <p:cNvSpPr/>
          <p:nvPr/>
        </p:nvSpPr>
        <p:spPr>
          <a:xfrm>
            <a:off x="790725" y="1762200"/>
            <a:ext cx="370200" cy="33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13" name="Google Shape;213;p23"/>
          <p:cNvGraphicFramePr/>
          <p:nvPr/>
        </p:nvGraphicFramePr>
        <p:xfrm>
          <a:off x="778100" y="13933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{EBFF79A4-BF8B-4BBB-B5E1-D94311A6D343}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4" name="Google Shape;214;p23"/>
          <p:cNvSpPr/>
          <p:nvPr/>
        </p:nvSpPr>
        <p:spPr>
          <a:xfrm>
            <a:off x="1182325" y="1762200"/>
            <a:ext cx="361500" cy="330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15" name="Google Shape;215;p23"/>
          <p:cNvGraphicFramePr/>
          <p:nvPr/>
        </p:nvGraphicFramePr>
        <p:xfrm>
          <a:off x="1160925" y="13933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{EBFF79A4-BF8B-4BBB-B5E1-D94311A6D343}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36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1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92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/>
                    </a:p>
                  </a:txBody>
                  <a:tcPr marL="91425" marR="91425" marT="91425" marB="91425">
                    <a:lnL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rgbClr val="FF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6" name="Google Shape;216;p23"/>
          <p:cNvSpPr txBox="1"/>
          <p:nvPr/>
        </p:nvSpPr>
        <p:spPr>
          <a:xfrm>
            <a:off x="7621125" y="2738650"/>
            <a:ext cx="8436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>
                <a:latin typeface="Lato"/>
                <a:ea typeface="Lato"/>
                <a:cs typeface="Lato"/>
                <a:sym typeface="Lato"/>
              </a:rPr>
              <a:t>227</a:t>
            </a:r>
            <a:endParaRPr sz="2400"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7" name="Google Shape;217;p23"/>
          <p:cNvSpPr/>
          <p:nvPr/>
        </p:nvSpPr>
        <p:spPr>
          <a:xfrm>
            <a:off x="1558875" y="1754675"/>
            <a:ext cx="361500" cy="330000"/>
          </a:xfrm>
          <a:prstGeom prst="rect">
            <a:avLst/>
          </a:prstGeom>
          <a:solidFill>
            <a:srgbClr val="EFEFE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8" name="Google Shape;21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5250" y="1393350"/>
            <a:ext cx="3828500" cy="349399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3"/>
          <p:cNvSpPr/>
          <p:nvPr/>
        </p:nvSpPr>
        <p:spPr>
          <a:xfrm>
            <a:off x="1554450" y="1754663"/>
            <a:ext cx="361500" cy="3300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3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3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3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425" y="2093959"/>
            <a:ext cx="3259027" cy="136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5" name="Google Shape;22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07625" y="2093950"/>
            <a:ext cx="3259010" cy="1361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1425" y="3636644"/>
            <a:ext cx="3259027" cy="13619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07625" y="3636651"/>
            <a:ext cx="3259001" cy="136197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24"/>
          <p:cNvSpPr txBox="1"/>
          <p:nvPr/>
        </p:nvSpPr>
        <p:spPr>
          <a:xfrm>
            <a:off x="521425" y="1374425"/>
            <a:ext cx="43377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300" b="1">
                <a:latin typeface="Raleway"/>
                <a:ea typeface="Raleway"/>
                <a:cs typeface="Raleway"/>
                <a:sym typeface="Raleway"/>
              </a:rPr>
              <a:t>Other Kernels</a:t>
            </a:r>
            <a:endParaRPr sz="2300"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 Recognition and Machine Learning</a:t>
            </a:r>
            <a:endParaRPr/>
          </a:p>
        </p:txBody>
      </p:sp>
      <p:graphicFrame>
        <p:nvGraphicFramePr>
          <p:cNvPr id="234" name="Google Shape;234;p25"/>
          <p:cNvGraphicFramePr/>
          <p:nvPr/>
        </p:nvGraphicFramePr>
        <p:xfrm>
          <a:off x="6600550" y="26019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{EBFF79A4-BF8B-4BBB-B5E1-D94311A6D343}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7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7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7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7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235" name="Google Shape;235;p25"/>
          <p:cNvGraphicFramePr/>
          <p:nvPr/>
        </p:nvGraphicFramePr>
        <p:xfrm>
          <a:off x="3028188" y="22666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{EBFF79A4-BF8B-4BBB-B5E1-D94311A6D343}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54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0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36" name="Google Shape;236;p25"/>
          <p:cNvSpPr/>
          <p:nvPr/>
        </p:nvSpPr>
        <p:spPr>
          <a:xfrm>
            <a:off x="445450" y="2601875"/>
            <a:ext cx="1676400" cy="1676400"/>
          </a:xfrm>
          <a:prstGeom prst="ellipse">
            <a:avLst/>
          </a:prstGeom>
          <a:solidFill>
            <a:srgbClr val="00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5"/>
          <p:cNvSpPr/>
          <p:nvPr/>
        </p:nvSpPr>
        <p:spPr>
          <a:xfrm>
            <a:off x="2349600" y="3259025"/>
            <a:ext cx="390600" cy="362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5"/>
          <p:cNvSpPr/>
          <p:nvPr/>
        </p:nvSpPr>
        <p:spPr>
          <a:xfrm>
            <a:off x="5959050" y="3259025"/>
            <a:ext cx="390600" cy="3621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39" name="Google Shape;239;p25"/>
          <p:cNvGraphicFramePr/>
          <p:nvPr/>
        </p:nvGraphicFramePr>
        <p:xfrm>
          <a:off x="3021213" y="22666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{EBFF79A4-BF8B-4BBB-B5E1-D94311A6D343}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35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0</a:t>
                      </a:r>
                      <a:endParaRPr sz="9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0</a:t>
                      </a:r>
                      <a:endParaRPr sz="9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0</a:t>
                      </a:r>
                      <a:endParaRPr sz="9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0</a:t>
                      </a:r>
                      <a:endParaRPr sz="9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0</a:t>
                      </a:r>
                      <a:endParaRPr sz="9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0</a:t>
                      </a:r>
                      <a:endParaRPr sz="9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0</a:t>
                      </a:r>
                      <a:endParaRPr sz="9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0</a:t>
                      </a:r>
                      <a:endParaRPr sz="9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0</a:t>
                      </a:r>
                      <a:endParaRPr sz="9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0</a:t>
                      </a:r>
                      <a:endParaRPr sz="9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0</a:t>
                      </a:r>
                      <a:endParaRPr sz="9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0</a:t>
                      </a:r>
                      <a:endParaRPr sz="9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5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0</a:t>
                      </a:r>
                      <a:endParaRPr sz="900"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2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900"/>
                        <a:t>255</a:t>
                      </a:r>
                      <a:endParaRPr sz="90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40" name="Google Shape;240;p25"/>
          <p:cNvSpPr/>
          <p:nvPr/>
        </p:nvSpPr>
        <p:spPr>
          <a:xfrm>
            <a:off x="2854425" y="2088275"/>
            <a:ext cx="2990400" cy="2703600"/>
          </a:xfrm>
          <a:prstGeom prst="bracket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1" name="Google Shape;24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9575" y="2179676"/>
            <a:ext cx="6284474" cy="2520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Conclusion</a:t>
            </a:r>
            <a:endParaRPr/>
          </a:p>
        </p:txBody>
      </p:sp>
      <p:sp>
        <p:nvSpPr>
          <p:cNvPr id="247" name="Google Shape;247;p2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Matrices are a powerful way of organizing data sets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They allow us to convert complex objects into more manageable sets of data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We can then manipulate these large sets of data using simple mathematical operations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We can also use this data to create models of the real world and simulations that otherwise wouldn’t be possible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What is a Matrix</a:t>
            </a:r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44970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A matrix is a rectangular array of numbers or values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An </a:t>
            </a:r>
            <a:r>
              <a:rPr lang="en-GB" b="1"/>
              <a:t>m </a:t>
            </a:r>
            <a:r>
              <a:rPr lang="en-GB"/>
              <a:t>x </a:t>
            </a:r>
            <a:r>
              <a:rPr lang="en-GB" b="1"/>
              <a:t>n</a:t>
            </a:r>
            <a:r>
              <a:rPr lang="en-GB"/>
              <a:t> matrix has </a:t>
            </a:r>
            <a:r>
              <a:rPr lang="en-GB" b="1">
                <a:solidFill>
                  <a:srgbClr val="38761D"/>
                </a:solidFill>
              </a:rPr>
              <a:t>m rows</a:t>
            </a:r>
            <a:r>
              <a:rPr lang="en-GB"/>
              <a:t> and </a:t>
            </a:r>
            <a:r>
              <a:rPr lang="en-GB" b="1">
                <a:solidFill>
                  <a:srgbClr val="CC0000"/>
                </a:solidFill>
              </a:rPr>
              <a:t>n columns</a:t>
            </a:r>
            <a:endParaRPr b="1">
              <a:solidFill>
                <a:srgbClr val="CC0000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Each element can be denoted by a subscript based on its position in each row/column </a:t>
            </a: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8850" y="2006250"/>
            <a:ext cx="3612750" cy="245721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Google Shape;96;p14"/>
          <p:cNvCxnSpPr/>
          <p:nvPr/>
        </p:nvCxnSpPr>
        <p:spPr>
          <a:xfrm rot="10800000" flipH="1">
            <a:off x="4902525" y="4190725"/>
            <a:ext cx="523500" cy="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7" name="Google Shape;97;p14"/>
          <p:cNvCxnSpPr>
            <a:stCxn id="93" idx="3"/>
          </p:cNvCxnSpPr>
          <p:nvPr/>
        </p:nvCxnSpPr>
        <p:spPr>
          <a:xfrm>
            <a:off x="8418150" y="1586250"/>
            <a:ext cx="8700" cy="484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>
            <a:spLocks noGrp="1"/>
          </p:cNvSpPr>
          <p:nvPr>
            <p:ph type="title"/>
          </p:nvPr>
        </p:nvSpPr>
        <p:spPr>
          <a:xfrm>
            <a:off x="7276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Matrix Addition</a:t>
            </a:r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37590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Matrix addition: simply add corresponding entries to from each matrix to get the result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Matrices must be the same size</a:t>
            </a:r>
            <a:endParaRPr/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6825" y="2194700"/>
            <a:ext cx="4525125" cy="60801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/>
          <p:nvPr/>
        </p:nvSpPr>
        <p:spPr>
          <a:xfrm>
            <a:off x="4706700" y="1915675"/>
            <a:ext cx="180900" cy="21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5"/>
          <p:cNvSpPr/>
          <p:nvPr/>
        </p:nvSpPr>
        <p:spPr>
          <a:xfrm>
            <a:off x="5672400" y="1915675"/>
            <a:ext cx="180900" cy="21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5"/>
          <p:cNvSpPr/>
          <p:nvPr/>
        </p:nvSpPr>
        <p:spPr>
          <a:xfrm>
            <a:off x="8416350" y="1915675"/>
            <a:ext cx="180900" cy="21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5"/>
          <p:cNvSpPr/>
          <p:nvPr/>
        </p:nvSpPr>
        <p:spPr>
          <a:xfrm>
            <a:off x="5105850" y="1915675"/>
            <a:ext cx="180900" cy="21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5"/>
          <p:cNvSpPr/>
          <p:nvPr/>
        </p:nvSpPr>
        <p:spPr>
          <a:xfrm>
            <a:off x="6088400" y="1915675"/>
            <a:ext cx="180900" cy="21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15"/>
          <p:cNvSpPr/>
          <p:nvPr/>
        </p:nvSpPr>
        <p:spPr>
          <a:xfrm>
            <a:off x="8786200" y="1915675"/>
            <a:ext cx="180900" cy="2172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1" name="Google Shape;11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3368025"/>
            <a:ext cx="3508225" cy="67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Scalar Multiplication of Matrices</a:t>
            </a:r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36006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If A = [a</a:t>
            </a:r>
            <a:r>
              <a:rPr lang="en-GB" baseline="-25000"/>
              <a:t>ij</a:t>
            </a:r>
            <a:r>
              <a:rPr lang="en-GB"/>
              <a:t>] is an </a:t>
            </a:r>
            <a:r>
              <a:rPr lang="en-GB" b="1"/>
              <a:t>m × n</a:t>
            </a:r>
            <a:r>
              <a:rPr lang="en-GB"/>
              <a:t> matrix and </a:t>
            </a:r>
            <a:r>
              <a:rPr lang="en-GB" b="1">
                <a:solidFill>
                  <a:srgbClr val="FF0000"/>
                </a:solidFill>
              </a:rPr>
              <a:t>c</a:t>
            </a:r>
            <a:r>
              <a:rPr lang="en-GB"/>
              <a:t> is a scalar, then the scalar multiple of A by </a:t>
            </a:r>
            <a:r>
              <a:rPr lang="en-GB" b="1">
                <a:solidFill>
                  <a:srgbClr val="FF0000"/>
                </a:solidFill>
              </a:rPr>
              <a:t>c</a:t>
            </a:r>
            <a:r>
              <a:rPr lang="en-GB"/>
              <a:t> is the </a:t>
            </a:r>
            <a:r>
              <a:rPr lang="en-GB" b="1"/>
              <a:t>m × n</a:t>
            </a:r>
            <a:r>
              <a:rPr lang="en-GB"/>
              <a:t> matrix </a:t>
            </a:r>
            <a:r>
              <a:rPr lang="en-GB" b="1">
                <a:solidFill>
                  <a:srgbClr val="FF0000"/>
                </a:solidFill>
              </a:rPr>
              <a:t>c</a:t>
            </a:r>
            <a:r>
              <a:rPr lang="en-GB"/>
              <a:t>A = [</a:t>
            </a:r>
            <a:r>
              <a:rPr lang="en-GB" b="1">
                <a:solidFill>
                  <a:srgbClr val="FF0000"/>
                </a:solidFill>
              </a:rPr>
              <a:t>c</a:t>
            </a:r>
            <a:r>
              <a:rPr lang="en-GB"/>
              <a:t>a</a:t>
            </a:r>
            <a:r>
              <a:rPr lang="en-GB" baseline="-25000"/>
              <a:t>ij</a:t>
            </a:r>
            <a:r>
              <a:rPr lang="en-GB"/>
              <a:t>].</a:t>
            </a:r>
            <a:endParaRPr/>
          </a:p>
        </p:txBody>
      </p:sp>
      <p:pic>
        <p:nvPicPr>
          <p:cNvPr id="118" name="Google Shape;11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8975" y="2133600"/>
            <a:ext cx="2579650" cy="1098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4963" y="3858825"/>
            <a:ext cx="2238375" cy="87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43350" y="3839775"/>
            <a:ext cx="2276475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19825" y="3825488"/>
            <a:ext cx="1933575" cy="94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Matrix Multiplication</a:t>
            </a:r>
            <a:endParaRPr/>
          </a:p>
        </p:txBody>
      </p:sp>
      <p:sp>
        <p:nvSpPr>
          <p:cNvPr id="127" name="Google Shape;127;p17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Multiplication of 2 matrices with each other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If </a:t>
            </a:r>
            <a:r>
              <a:rPr lang="en-GB">
                <a:solidFill>
                  <a:srgbClr val="0000FF"/>
                </a:solidFill>
              </a:rPr>
              <a:t>A</a:t>
            </a:r>
            <a:r>
              <a:rPr lang="en-GB"/>
              <a:t> is an </a:t>
            </a:r>
            <a:r>
              <a:rPr lang="en-GB">
                <a:solidFill>
                  <a:srgbClr val="0000FF"/>
                </a:solidFill>
              </a:rPr>
              <a:t>m × n</a:t>
            </a:r>
            <a:r>
              <a:rPr lang="en-GB"/>
              <a:t> matrix and </a:t>
            </a:r>
            <a:r>
              <a:rPr lang="en-GB">
                <a:solidFill>
                  <a:srgbClr val="FF0000"/>
                </a:solidFill>
              </a:rPr>
              <a:t>B</a:t>
            </a:r>
            <a:r>
              <a:rPr lang="en-GB"/>
              <a:t> is an </a:t>
            </a:r>
            <a:r>
              <a:rPr lang="en-GB">
                <a:solidFill>
                  <a:srgbClr val="FF0000"/>
                </a:solidFill>
              </a:rPr>
              <a:t>n × p</a:t>
            </a:r>
            <a:r>
              <a:rPr lang="en-GB"/>
              <a:t> matrix, then the product AB is an </a:t>
            </a:r>
            <a:r>
              <a:rPr lang="en-GB">
                <a:solidFill>
                  <a:srgbClr val="0000FF"/>
                </a:solidFill>
              </a:rPr>
              <a:t>m</a:t>
            </a:r>
            <a:r>
              <a:rPr lang="en-GB"/>
              <a:t> × </a:t>
            </a:r>
            <a:r>
              <a:rPr lang="en-GB">
                <a:solidFill>
                  <a:srgbClr val="FF0000"/>
                </a:solidFill>
              </a:rPr>
              <a:t>p</a:t>
            </a:r>
            <a:r>
              <a:rPr lang="en-GB"/>
              <a:t> matrix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The resultant matrix is the size of the two outer dimensions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The two inner dimensions must be equal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>
                <a:solidFill>
                  <a:srgbClr val="0000FF"/>
                </a:solidFill>
              </a:rPr>
              <a:t>A</a:t>
            </a:r>
            <a:r>
              <a:rPr lang="en-GB">
                <a:solidFill>
                  <a:srgbClr val="FF0000"/>
                </a:solidFill>
              </a:rPr>
              <a:t>B</a:t>
            </a:r>
            <a:r>
              <a:rPr lang="en-GB"/>
              <a:t> is not = </a:t>
            </a:r>
            <a:r>
              <a:rPr lang="en-GB">
                <a:solidFill>
                  <a:srgbClr val="FF0000"/>
                </a:solidFill>
              </a:rPr>
              <a:t>B</a:t>
            </a:r>
            <a:r>
              <a:rPr lang="en-GB">
                <a:solidFill>
                  <a:srgbClr val="0000FF"/>
                </a:solidFill>
              </a:rPr>
              <a:t>A</a:t>
            </a:r>
            <a:endParaRPr>
              <a:solidFill>
                <a:srgbClr val="0000FF"/>
              </a:solidFill>
            </a:endParaRP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In this example </a:t>
            </a:r>
            <a:r>
              <a:rPr lang="en-GB">
                <a:solidFill>
                  <a:srgbClr val="FF0000"/>
                </a:solidFill>
              </a:rPr>
              <a:t>B</a:t>
            </a:r>
            <a:r>
              <a:rPr lang="en-GB">
                <a:solidFill>
                  <a:srgbClr val="0000FF"/>
                </a:solidFill>
              </a:rPr>
              <a:t>A</a:t>
            </a:r>
            <a:r>
              <a:rPr lang="en-GB"/>
              <a:t> would be undefined</a:t>
            </a:r>
            <a:endParaRPr/>
          </a:p>
        </p:txBody>
      </p:sp>
      <p:pic>
        <p:nvPicPr>
          <p:cNvPr id="128" name="Google Shape;12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9663" y="3100600"/>
            <a:ext cx="3038475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/>
          <p:nvPr/>
        </p:nvSpPr>
        <p:spPr>
          <a:xfrm>
            <a:off x="1055100" y="3609488"/>
            <a:ext cx="3516900" cy="1363200"/>
          </a:xfrm>
          <a:prstGeom prst="rect">
            <a:avLst/>
          </a:prstGeom>
          <a:solidFill>
            <a:schemeClr val="lt2"/>
          </a:solidFill>
          <a:ln w="2857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" name="Google Shape;13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85226" y="3640251"/>
            <a:ext cx="3455824" cy="1302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Matrix Multiplication</a:t>
            </a:r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body" idx="1"/>
          </p:nvPr>
        </p:nvSpPr>
        <p:spPr>
          <a:xfrm>
            <a:off x="1249100" y="1984550"/>
            <a:ext cx="430200" cy="4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SzPts val="688"/>
              <a:buNone/>
            </a:pPr>
            <a:r>
              <a:rPr lang="en-GB" sz="1412">
                <a:solidFill>
                  <a:srgbClr val="0000FF"/>
                </a:solidFill>
              </a:rPr>
              <a:t>A</a:t>
            </a:r>
            <a:endParaRPr sz="1412">
              <a:solidFill>
                <a:srgbClr val="0000FF"/>
              </a:solidFill>
            </a:endParaRPr>
          </a:p>
        </p:txBody>
      </p:sp>
      <p:pic>
        <p:nvPicPr>
          <p:cNvPr id="137" name="Google Shape;13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425" y="2432225"/>
            <a:ext cx="3021650" cy="72672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/>
        </p:nvSpPr>
        <p:spPr>
          <a:xfrm>
            <a:off x="2096750" y="1984550"/>
            <a:ext cx="362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0000"/>
                </a:solidFill>
                <a:latin typeface="Lato"/>
                <a:ea typeface="Lato"/>
                <a:cs typeface="Lato"/>
                <a:sym typeface="Lato"/>
              </a:rPr>
              <a:t>B</a:t>
            </a:r>
            <a:endParaRPr>
              <a:solidFill>
                <a:srgbClr val="FF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9" name="Google Shape;13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7750" y="2309350"/>
            <a:ext cx="1746400" cy="8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08350" y="2080763"/>
            <a:ext cx="2099275" cy="207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372800" y="2309350"/>
            <a:ext cx="1576661" cy="84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61100" y="3158950"/>
            <a:ext cx="4359475" cy="111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42425" y="3631600"/>
            <a:ext cx="2870225" cy="93947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8"/>
          <p:cNvSpPr txBox="1"/>
          <p:nvPr/>
        </p:nvSpPr>
        <p:spPr>
          <a:xfrm>
            <a:off x="482000" y="3803025"/>
            <a:ext cx="504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00FF"/>
                </a:solidFill>
                <a:latin typeface="Lato"/>
                <a:ea typeface="Lato"/>
                <a:cs typeface="Lato"/>
                <a:sym typeface="Lato"/>
              </a:rPr>
              <a:t>AB</a:t>
            </a:r>
            <a:endParaRPr>
              <a:solidFill>
                <a:srgbClr val="9900FF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Applications of Matrices</a:t>
            </a:r>
            <a:endParaRPr/>
          </a:p>
        </p:txBody>
      </p:sp>
      <p:sp>
        <p:nvSpPr>
          <p:cNvPr id="150" name="Google Shape;150;p19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29532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Image Processing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Image/Facial Recognition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AI/Machine Learning</a:t>
            </a:r>
            <a:endParaRPr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GB"/>
              <a:t>3D graphics</a:t>
            </a:r>
            <a:endParaRPr/>
          </a:p>
        </p:txBody>
      </p:sp>
      <p:pic>
        <p:nvPicPr>
          <p:cNvPr id="151" name="Google Shape;15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9275" y="1452750"/>
            <a:ext cx="1166375" cy="111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48600" y="3125250"/>
            <a:ext cx="1887725" cy="164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25925" y="3125250"/>
            <a:ext cx="2942004" cy="1865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58000" y="1422575"/>
            <a:ext cx="2090600" cy="157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0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Images as Matrices</a:t>
            </a:r>
            <a:endParaRPr/>
          </a:p>
        </p:txBody>
      </p:sp>
      <p:sp>
        <p:nvSpPr>
          <p:cNvPr id="160" name="Google Shape;160;p20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3842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61" name="Google Shape;16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6625" y="2078875"/>
            <a:ext cx="2610603" cy="226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78700" y="1920375"/>
            <a:ext cx="2822625" cy="28226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3" name="Google Shape;163;p20"/>
          <p:cNvCxnSpPr/>
          <p:nvPr/>
        </p:nvCxnSpPr>
        <p:spPr>
          <a:xfrm rot="10800000">
            <a:off x="2793900" y="2440050"/>
            <a:ext cx="0" cy="31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4" name="Google Shape;164;p20"/>
          <p:cNvCxnSpPr/>
          <p:nvPr/>
        </p:nvCxnSpPr>
        <p:spPr>
          <a:xfrm>
            <a:off x="2797675" y="2447500"/>
            <a:ext cx="378300" cy="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5" name="Google Shape;165;p20"/>
          <p:cNvCxnSpPr/>
          <p:nvPr/>
        </p:nvCxnSpPr>
        <p:spPr>
          <a:xfrm>
            <a:off x="2797675" y="2752500"/>
            <a:ext cx="378300" cy="1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6" name="Google Shape;166;p20"/>
          <p:cNvCxnSpPr/>
          <p:nvPr/>
        </p:nvCxnSpPr>
        <p:spPr>
          <a:xfrm rot="10800000">
            <a:off x="3170450" y="2451150"/>
            <a:ext cx="0" cy="305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7" name="Google Shape;167;p20"/>
          <p:cNvCxnSpPr/>
          <p:nvPr/>
        </p:nvCxnSpPr>
        <p:spPr>
          <a:xfrm>
            <a:off x="3177975" y="2605650"/>
            <a:ext cx="1800000" cy="46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2" name="Google Shape;172;p21"/>
          <p:cNvGraphicFramePr/>
          <p:nvPr/>
        </p:nvGraphicFramePr>
        <p:xfrm>
          <a:off x="759563" y="13794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{EBFF79A4-BF8B-4BBB-B5E1-D94311A6D343}</a:tableStyleId>
              </a:tblPr>
              <a:tblGrid>
                <a:gridCol w="382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0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7B7B7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666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6666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43434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43434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a:txBody>
                  <a:tcPr marL="91425" marR="91425" marT="91425" marB="91425">
                    <a:solidFill>
                      <a:srgbClr val="0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3" name="Google Shape;173;p21"/>
          <p:cNvSpPr txBox="1"/>
          <p:nvPr/>
        </p:nvSpPr>
        <p:spPr>
          <a:xfrm>
            <a:off x="680125" y="1379425"/>
            <a:ext cx="56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255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4" name="Google Shape;174;p21"/>
          <p:cNvSpPr txBox="1"/>
          <p:nvPr/>
        </p:nvSpPr>
        <p:spPr>
          <a:xfrm>
            <a:off x="798625" y="4549125"/>
            <a:ext cx="442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0</a:t>
            </a:r>
            <a:endParaRPr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5" name="Google Shape;175;p21"/>
          <p:cNvSpPr txBox="1"/>
          <p:nvPr/>
        </p:nvSpPr>
        <p:spPr>
          <a:xfrm>
            <a:off x="702175" y="2964263"/>
            <a:ext cx="516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128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6" name="Google Shape;176;p21"/>
          <p:cNvSpPr txBox="1"/>
          <p:nvPr/>
        </p:nvSpPr>
        <p:spPr>
          <a:xfrm>
            <a:off x="776125" y="1775650"/>
            <a:ext cx="36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…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7" name="Google Shape;177;p21"/>
          <p:cNvSpPr txBox="1"/>
          <p:nvPr/>
        </p:nvSpPr>
        <p:spPr>
          <a:xfrm>
            <a:off x="776125" y="2171850"/>
            <a:ext cx="36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…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p21"/>
          <p:cNvSpPr txBox="1"/>
          <p:nvPr/>
        </p:nvSpPr>
        <p:spPr>
          <a:xfrm>
            <a:off x="776125" y="2568050"/>
            <a:ext cx="36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…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21"/>
          <p:cNvSpPr txBox="1"/>
          <p:nvPr/>
        </p:nvSpPr>
        <p:spPr>
          <a:xfrm>
            <a:off x="776125" y="3360475"/>
            <a:ext cx="36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…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p21"/>
          <p:cNvSpPr txBox="1"/>
          <p:nvPr/>
        </p:nvSpPr>
        <p:spPr>
          <a:xfrm>
            <a:off x="776125" y="3756688"/>
            <a:ext cx="36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…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1" name="Google Shape;181;p21"/>
          <p:cNvSpPr txBox="1"/>
          <p:nvPr/>
        </p:nvSpPr>
        <p:spPr>
          <a:xfrm>
            <a:off x="776125" y="4152900"/>
            <a:ext cx="369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…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2" name="Google Shape;182;p21"/>
          <p:cNvSpPr/>
          <p:nvPr/>
        </p:nvSpPr>
        <p:spPr>
          <a:xfrm>
            <a:off x="5745975" y="2083275"/>
            <a:ext cx="2575500" cy="2158200"/>
          </a:xfrm>
          <a:prstGeom prst="bracket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1"/>
          <p:cNvSpPr/>
          <p:nvPr/>
        </p:nvSpPr>
        <p:spPr>
          <a:xfrm>
            <a:off x="4533500" y="2959575"/>
            <a:ext cx="860100" cy="369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1"/>
          <p:cNvSpPr txBox="1"/>
          <p:nvPr/>
        </p:nvSpPr>
        <p:spPr>
          <a:xfrm>
            <a:off x="6753225" y="1652950"/>
            <a:ext cx="561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9 x 9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5" name="Google Shape;185;p21"/>
          <p:cNvSpPr txBox="1"/>
          <p:nvPr/>
        </p:nvSpPr>
        <p:spPr>
          <a:xfrm>
            <a:off x="6457575" y="1652950"/>
            <a:ext cx="1227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Lato"/>
                <a:ea typeface="Lato"/>
                <a:cs typeface="Lato"/>
                <a:sym typeface="Lato"/>
              </a:rPr>
              <a:t>1000 x 1000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86" name="Google Shape;18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82812" y="2111463"/>
            <a:ext cx="2101823" cy="2101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44475" y="2275138"/>
            <a:ext cx="1778475" cy="177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Microsoft Office PowerPoint</Application>
  <PresentationFormat>On-screen Show (16:9)</PresentationFormat>
  <Paragraphs>217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Lato</vt:lpstr>
      <vt:lpstr>Raleway</vt:lpstr>
      <vt:lpstr>Streamline</vt:lpstr>
      <vt:lpstr>Matrices</vt:lpstr>
      <vt:lpstr>What is a Matrix</vt:lpstr>
      <vt:lpstr>Matrix Addition</vt:lpstr>
      <vt:lpstr>Scalar Multiplication of Matrices</vt:lpstr>
      <vt:lpstr>Matrix Multiplication</vt:lpstr>
      <vt:lpstr>Matrix Multiplication</vt:lpstr>
      <vt:lpstr>Applications of Matrices</vt:lpstr>
      <vt:lpstr>Images as Matrices</vt:lpstr>
      <vt:lpstr>PowerPoint Presentation</vt:lpstr>
      <vt:lpstr>RGB colors</vt:lpstr>
      <vt:lpstr>PowerPoint Presentation</vt:lpstr>
      <vt:lpstr>PowerPoint Presentation</vt:lpstr>
      <vt:lpstr>Image Recognition and Machine Learning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Matrices</dc:title>
  <dc:creator>oct19</dc:creator>
  <cp:lastModifiedBy>oct19</cp:lastModifiedBy>
  <cp:revision>2</cp:revision>
  <dcterms:modified xsi:type="dcterms:W3CDTF">2022-12-11T21:46:49Z</dcterms:modified>
</cp:coreProperties>
</file>